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67" r:id="rId3"/>
    <p:sldId id="269" r:id="rId4"/>
    <p:sldId id="273" r:id="rId5"/>
    <p:sldId id="279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F3792"/>
    <a:srgbClr val="FFFFFF"/>
    <a:srgbClr val="CF3A39"/>
    <a:srgbClr val="E03591"/>
    <a:srgbClr val="02FF0A"/>
    <a:srgbClr val="00FB06"/>
    <a:srgbClr val="9DF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F520F6-64D6-F141-A21D-A504C43929C0}" v="3754" dt="2018-09-08T22:08:55.0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55"/>
    <p:restoredTop sz="87684"/>
  </p:normalViewPr>
  <p:slideViewPr>
    <p:cSldViewPr snapToGrid="0" snapToObjects="1">
      <p:cViewPr varScale="1">
        <p:scale>
          <a:sx n="73" d="100"/>
          <a:sy n="73" d="100"/>
        </p:scale>
        <p:origin x="216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3" d="100"/>
          <a:sy n="73" d="100"/>
        </p:scale>
        <p:origin x="2352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 i="0">
                <a:latin typeface="Arial Black Regular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1" i="0">
                <a:latin typeface="Arial Black Regular"/>
              </a:defRPr>
            </a:lvl1pPr>
          </a:lstStyle>
          <a:p>
            <a:fld id="{60F5DCFE-B390-D346-BD92-BE038D7BCAB9}" type="datetimeFigureOut">
              <a:rPr lang="en-US" smtClean="0"/>
              <a:pPr/>
              <a:t>9/8/18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1" i="0">
                <a:latin typeface="Arial Black Regular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1" i="0">
                <a:latin typeface="Arial Black Regular"/>
              </a:defRPr>
            </a:lvl1pPr>
          </a:lstStyle>
          <a:p>
            <a:fld id="{B3FF9E2D-007B-6449-9A51-9CC81C9E42E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876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1" i="0" kern="1200">
        <a:solidFill>
          <a:schemeClr val="tx1"/>
        </a:solidFill>
        <a:latin typeface="Arial Black Regular"/>
        <a:ea typeface="+mn-ea"/>
        <a:cs typeface="+mn-cs"/>
      </a:defRPr>
    </a:lvl1pPr>
    <a:lvl2pPr marL="457200" algn="l" defTabSz="914400" rtl="0" eaLnBrk="1" latinLnBrk="0" hangingPunct="1">
      <a:defRPr sz="1200" b="1" i="0" kern="1200">
        <a:solidFill>
          <a:schemeClr val="tx1"/>
        </a:solidFill>
        <a:latin typeface="Arial Black Regular"/>
        <a:ea typeface="+mn-ea"/>
        <a:cs typeface="+mn-cs"/>
      </a:defRPr>
    </a:lvl2pPr>
    <a:lvl3pPr marL="914400" algn="l" defTabSz="914400" rtl="0" eaLnBrk="1" latinLnBrk="0" hangingPunct="1">
      <a:defRPr sz="1200" b="1" i="0" kern="1200">
        <a:solidFill>
          <a:schemeClr val="tx1"/>
        </a:solidFill>
        <a:latin typeface="Arial Black Regular"/>
        <a:ea typeface="+mn-ea"/>
        <a:cs typeface="+mn-cs"/>
      </a:defRPr>
    </a:lvl3pPr>
    <a:lvl4pPr marL="1371600" algn="l" defTabSz="914400" rtl="0" eaLnBrk="1" latinLnBrk="0" hangingPunct="1">
      <a:defRPr sz="1200" b="1" i="0" kern="1200">
        <a:solidFill>
          <a:schemeClr val="tx1"/>
        </a:solidFill>
        <a:latin typeface="Arial Black Regular"/>
        <a:ea typeface="+mn-ea"/>
        <a:cs typeface="+mn-cs"/>
      </a:defRPr>
    </a:lvl4pPr>
    <a:lvl5pPr marL="1828800" algn="l" defTabSz="914400" rtl="0" eaLnBrk="1" latinLnBrk="0" hangingPunct="1">
      <a:defRPr sz="1200" b="1" i="0" kern="1200">
        <a:solidFill>
          <a:schemeClr val="tx1"/>
        </a:solidFill>
        <a:latin typeface="Arial Black Regular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F9E2D-007B-6449-9A51-9CC81C9E42E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874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F9E2D-007B-6449-9A51-9CC81C9E42E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8568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F9E2D-007B-6449-9A51-9CC81C9E42E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579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F9E2D-007B-6449-9A51-9CC81C9E42E6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430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FF9E2D-007B-6449-9A51-9CC81C9E42E6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9903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82750-7D8C-DF41-809E-9975CF215A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4456C9-A191-F348-BE12-A1E80D7CA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C2294C-F9B8-6546-8466-C71D604A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6BE6-5872-124A-959B-F62FE74A39D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75B735-691C-AA4D-B121-319906C7C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A719B-59B3-9047-8229-1F9BCF03C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C2BB-F019-6649-9C5C-217C6959D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46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697DC9-B44F-A845-96FA-4BE1DDD4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7B994-7CFD-5D41-9093-D1051E1A36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DBC2A-4591-BC41-B95A-6EB239998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6BE6-5872-124A-959B-F62FE74A39D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CB843-FE17-2047-89F3-47DCF9059C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8CCB86-11D2-B84B-B850-2C535B7C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C2BB-F019-6649-9C5C-217C6959D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623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06DDC3-A4FB-2145-AD4C-00E7594E76E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1D9C24-F474-2747-AD0F-97640B6AEB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C172D5-8662-5B43-93B7-654974AE04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6BE6-5872-124A-959B-F62FE74A39D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F747DD-6C23-B140-AE5E-9D25C3396D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8B0F75-EBBA-3941-BE28-929CDCF8E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C2BB-F019-6649-9C5C-217C6959D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90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5917E-7089-5C43-AE01-6D2D1CFC2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BC3CB-B143-894A-94DB-7977DEFF1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CE6F9-AC81-C14F-B727-3569C9321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6BE6-5872-124A-959B-F62FE74A39D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1CD37C-08BC-0541-A721-C85B19ABA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84351-FF17-1C4A-A43D-EEB18440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C2BB-F019-6649-9C5C-217C6959D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3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A81D4-E1AA-BE48-BF8A-52AE56367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5B48F7-90BF-AD41-B267-CEBEB7D41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AA6791-1450-5444-84C7-ACB3A99DAB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6BE6-5872-124A-959B-F62FE74A39DB}" type="datetimeFigureOut">
              <a:rPr lang="en-US" smtClean="0"/>
              <a:t>9/8/18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B8E56-122B-394F-9437-8E352329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D87B8-DB47-AF48-9B03-C2D71253C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C2BB-F019-6649-9C5C-217C6959D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77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54DE18-2699-ED41-B3FE-C978FA7B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7B11C4-AD56-CF48-913E-349F36A0E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F8201A-2BA6-654A-8C92-593E855279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770A73-B631-D241-8A87-306D502D4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6BE6-5872-124A-959B-F62FE74A39DB}" type="datetimeFigureOut">
              <a:rPr lang="en-US" smtClean="0"/>
              <a:t>9/8/18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AF1B8B-7768-F947-BEF4-E42E627448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290553-97A0-FB46-B53F-6C11449F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C2BB-F019-6649-9C5C-217C6959D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115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AB274-492B-684D-B781-1C55E9C5C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FF517-5564-454C-AE66-46200DB5E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7CA1A-A151-F345-8862-BC15CB5D5C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AE6315-95D1-9F4D-9353-E79BACAA2A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A813AEF-69A2-B145-B788-278538765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9C6F2-E3A7-1044-BA14-47551440D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6BE6-5872-124A-959B-F62FE74A39DB}" type="datetimeFigureOut">
              <a:rPr lang="en-US" smtClean="0"/>
              <a:t>9/8/18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9390DA-8650-E044-A0BA-D4CBC0883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9D32BB-BC46-DC44-9D7A-CC2CBCC81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C2BB-F019-6649-9C5C-217C6959D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258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6FD87-8ED8-464C-A482-AB26B31A21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E2CAA-455F-D942-B1BA-E0093B99C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6BE6-5872-124A-959B-F62FE74A39DB}" type="datetimeFigureOut">
              <a:rPr lang="en-US" smtClean="0"/>
              <a:t>9/8/18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285B6-5771-5046-9D4A-AAAC54487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358B3A-BC22-3349-8F30-F3E7BCDAC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C2BB-F019-6649-9C5C-217C6959D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0828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5C6936-ADA3-954C-B2D5-B5AA15C76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6BE6-5872-124A-959B-F62FE74A39DB}" type="datetimeFigureOut">
              <a:rPr lang="en-US" smtClean="0"/>
              <a:t>9/8/18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44D9E8-6A2A-C747-8CE3-FB85BFE0A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5FA221-6964-6A46-AB7D-3C126771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C2BB-F019-6649-9C5C-217C6959D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819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C76F-9967-534C-BFA1-86CE2499B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AB6A0-6C6C-EB4E-8961-76895E8DB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7C500F-6A4F-DF4A-BCDC-6297490CF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AEA10F-AA92-3048-A288-5EC5D0F14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6BE6-5872-124A-959B-F62FE74A39DB}" type="datetimeFigureOut">
              <a:rPr lang="en-US" smtClean="0"/>
              <a:t>9/8/18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0691B-B9A1-6B4B-8CE1-A4DE35089E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589A0-D503-AB4D-8D0C-02CD6397E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C2BB-F019-6649-9C5C-217C6959D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5811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0D3EA4-7C0D-2546-ACF3-1F79AFBD5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B35C7C-FC5B-7F40-9D32-390BD9A23A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DE4518-2A30-DE49-9365-7738EC1B9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B7FBF1-90E1-0C4E-B087-A240F90BC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016BE6-5872-124A-959B-F62FE74A39DB}" type="datetimeFigureOut">
              <a:rPr lang="en-US" smtClean="0"/>
              <a:t>9/8/18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2AFEF4-E1A6-EB49-A493-42271ADEB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E80A83-B7C6-304D-A964-F99DA16976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6C2BB-F019-6649-9C5C-217C6959D7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892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375D04-4546-4D4C-BCAF-58D2DC025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44852B-3D89-764A-87C6-516235DE6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B7DF3C-DE4B-4B47-83C1-FD047A5F3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 Black Regular"/>
              </a:defRPr>
            </a:lvl1pPr>
          </a:lstStyle>
          <a:p>
            <a:fld id="{BF016BE6-5872-124A-959B-F62FE74A39DB}" type="datetimeFigureOut">
              <a:rPr lang="en-US" smtClean="0"/>
              <a:pPr/>
              <a:t>9/8/18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18430-5AE7-804E-BE95-C3AC7618D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 Black Regular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1306D-E7D8-8C44-B075-2BE4538E71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>
                <a:solidFill>
                  <a:schemeClr val="tx1">
                    <a:tint val="75000"/>
                  </a:schemeClr>
                </a:solidFill>
                <a:latin typeface="Arial Black Regular"/>
              </a:defRPr>
            </a:lvl1pPr>
          </a:lstStyle>
          <a:p>
            <a:fld id="{4BE6C2BB-F019-6649-9C5C-217C6959D74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314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Arial Black Regular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1" i="0" kern="1200">
          <a:solidFill>
            <a:schemeClr val="tx1"/>
          </a:solidFill>
          <a:latin typeface="Arial Black Regular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1" i="0" kern="1200">
          <a:solidFill>
            <a:schemeClr val="tx1"/>
          </a:solidFill>
          <a:latin typeface="Arial Black Regular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1" i="0" kern="1200">
          <a:solidFill>
            <a:schemeClr val="tx1"/>
          </a:solidFill>
          <a:latin typeface="Arial Black Regular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rial Black Regular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1" i="0" kern="1200">
          <a:solidFill>
            <a:schemeClr val="tx1"/>
          </a:solidFill>
          <a:latin typeface="Arial Black Regular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5555856-9970-4BC3-9AA9-6A917F53AF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972" y="0"/>
            <a:ext cx="6421721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latin typeface="Arial Black Regula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F487851-BFAF-46D8-A1ED-50CAD6E46F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Freeform 50">
            <a:extLst>
              <a:ext uri="{FF2B5EF4-FFF2-40B4-BE49-F238E27FC236}">
                <a16:creationId xmlns:a16="http://schemas.microsoft.com/office/drawing/2014/main" id="{13722DD7-BA73-4776-93A3-94491FEF72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7121" y="581159"/>
            <a:ext cx="5464879" cy="6276841"/>
          </a:xfrm>
          <a:custGeom>
            <a:avLst/>
            <a:gdLst>
              <a:gd name="connsiteX0" fmla="*/ 3299930 w 5464879"/>
              <a:gd name="connsiteY0" fmla="*/ 0 h 6276841"/>
              <a:gd name="connsiteX1" fmla="*/ 5398992 w 5464879"/>
              <a:gd name="connsiteY1" fmla="*/ 753544 h 6276841"/>
              <a:gd name="connsiteX2" fmla="*/ 5464879 w 5464879"/>
              <a:gd name="connsiteY2" fmla="*/ 813426 h 6276841"/>
              <a:gd name="connsiteX3" fmla="*/ 5464879 w 5464879"/>
              <a:gd name="connsiteY3" fmla="*/ 5786434 h 6276841"/>
              <a:gd name="connsiteX4" fmla="*/ 5398992 w 5464879"/>
              <a:gd name="connsiteY4" fmla="*/ 5846317 h 6276841"/>
              <a:gd name="connsiteX5" fmla="*/ 4872873 w 5464879"/>
              <a:gd name="connsiteY5" fmla="*/ 6201577 h 6276841"/>
              <a:gd name="connsiteX6" fmla="*/ 4716632 w 5464879"/>
              <a:gd name="connsiteY6" fmla="*/ 6276841 h 6276841"/>
              <a:gd name="connsiteX7" fmla="*/ 1883227 w 5464879"/>
              <a:gd name="connsiteY7" fmla="*/ 6276841 h 6276841"/>
              <a:gd name="connsiteX8" fmla="*/ 1726987 w 5464879"/>
              <a:gd name="connsiteY8" fmla="*/ 6201577 h 6276841"/>
              <a:gd name="connsiteX9" fmla="*/ 0 w 5464879"/>
              <a:gd name="connsiteY9" fmla="*/ 3299930 h 6276841"/>
              <a:gd name="connsiteX10" fmla="*/ 3299930 w 5464879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64879" h="6276841">
                <a:moveTo>
                  <a:pt x="3299930" y="0"/>
                </a:moveTo>
                <a:cubicBezTo>
                  <a:pt x="4097274" y="0"/>
                  <a:pt x="4828569" y="282789"/>
                  <a:pt x="5398992" y="753544"/>
                </a:cubicBezTo>
                <a:lnTo>
                  <a:pt x="5464879" y="813426"/>
                </a:lnTo>
                <a:lnTo>
                  <a:pt x="5464879" y="5786434"/>
                </a:lnTo>
                <a:lnTo>
                  <a:pt x="5398992" y="5846317"/>
                </a:lnTo>
                <a:cubicBezTo>
                  <a:pt x="5236014" y="5980818"/>
                  <a:pt x="5059904" y="6099975"/>
                  <a:pt x="4872873" y="6201577"/>
                </a:cubicBezTo>
                <a:lnTo>
                  <a:pt x="4716632" y="6276841"/>
                </a:lnTo>
                <a:lnTo>
                  <a:pt x="1883227" y="6276841"/>
                </a:lnTo>
                <a:lnTo>
                  <a:pt x="1726987" y="6201577"/>
                </a:lnTo>
                <a:cubicBezTo>
                  <a:pt x="698316" y="5642769"/>
                  <a:pt x="0" y="4552900"/>
                  <a:pt x="0" y="3299930"/>
                </a:cubicBezTo>
                <a:cubicBezTo>
                  <a:pt x="0" y="1477429"/>
                  <a:pt x="1477429" y="0"/>
                  <a:pt x="3299930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bg2">
                    <a:lumMod val="75000"/>
                  </a:schemeClr>
                </a:gs>
                <a:gs pos="100000">
                  <a:schemeClr val="bg2">
                    <a:lumMod val="75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b="1" dirty="0">
              <a:latin typeface="Arial Black Regular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146FD2-223F-6B4D-80B6-A199D50E2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9770" y="1815320"/>
            <a:ext cx="4141760" cy="4141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1C51BF-B241-4B49-BF6B-B7E603D4526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300"/>
                    </a14:imgEffect>
                    <a14:imgEffect>
                      <a14:saturation sat="40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497623" y="4297680"/>
            <a:ext cx="3573420" cy="13667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4C522F55-AF5F-D14D-B230-42F3356ECA8E}"/>
              </a:ext>
            </a:extLst>
          </p:cNvPr>
          <p:cNvSpPr/>
          <p:nvPr/>
        </p:nvSpPr>
        <p:spPr>
          <a:xfrm>
            <a:off x="8182370" y="5730044"/>
            <a:ext cx="2888673" cy="53119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b="1" dirty="0">
                <a:solidFill>
                  <a:schemeClr val="tx1"/>
                </a:solidFill>
                <a:latin typeface="Arial Black Regular"/>
              </a:rPr>
              <a:t>No time for leftovers.</a:t>
            </a:r>
          </a:p>
        </p:txBody>
      </p:sp>
    </p:spTree>
    <p:extLst>
      <p:ext uri="{BB962C8B-B14F-4D97-AF65-F5344CB8AC3E}">
        <p14:creationId xmlns:p14="http://schemas.microsoft.com/office/powerpoint/2010/main" val="2643585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65399-F64A-5442-B0D7-F836A7EA0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FOOD WASTE IS A BIG WASTE.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405F1C7-9C7D-B045-9DC1-BCD664F752C8}"/>
              </a:ext>
            </a:extLst>
          </p:cNvPr>
          <p:cNvSpPr/>
          <p:nvPr/>
        </p:nvSpPr>
        <p:spPr>
          <a:xfrm>
            <a:off x="978513" y="3738031"/>
            <a:ext cx="2096078" cy="585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latin typeface="Arial Black Regular"/>
              </a:rPr>
              <a:t>WORLDWIDE</a:t>
            </a:r>
          </a:p>
          <a:p>
            <a:pPr algn="ctr"/>
            <a:r>
              <a:rPr lang="en-US" b="1" dirty="0">
                <a:latin typeface="Arial Black Regular"/>
              </a:rPr>
              <a:t>ECONOMY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77F7F0-6099-494C-A054-13DA6D11B7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535" y="2875201"/>
            <a:ext cx="700034" cy="700034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4BCF5E4-D9EA-4648-AC6F-F577B0DAAAA6}"/>
              </a:ext>
            </a:extLst>
          </p:cNvPr>
          <p:cNvSpPr/>
          <p:nvPr/>
        </p:nvSpPr>
        <p:spPr>
          <a:xfrm>
            <a:off x="748006" y="4498370"/>
            <a:ext cx="2557093" cy="1281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Yearly loss of between 780 billion – 1 trillion dollar.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EF29E-7D32-684D-81DD-DDE008AEF8E9}"/>
              </a:ext>
            </a:extLst>
          </p:cNvPr>
          <p:cNvSpPr/>
          <p:nvPr/>
        </p:nvSpPr>
        <p:spPr>
          <a:xfrm>
            <a:off x="3691478" y="3738033"/>
            <a:ext cx="2096078" cy="585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latin typeface="Arial Black Regular"/>
              </a:rPr>
              <a:t>OUR</a:t>
            </a:r>
          </a:p>
          <a:p>
            <a:pPr algn="ctr"/>
            <a:r>
              <a:rPr lang="en-US" b="1" dirty="0">
                <a:latin typeface="Arial Black Regular"/>
              </a:rPr>
              <a:t>CLIMATE</a:t>
            </a:r>
          </a:p>
          <a:p>
            <a:pPr algn="ctr"/>
            <a:endParaRPr lang="en-US" b="1" dirty="0">
              <a:latin typeface="Arial Black Regular"/>
            </a:endParaRPr>
          </a:p>
          <a:p>
            <a:pPr algn="ctr"/>
            <a:r>
              <a:rPr lang="en-US" b="1" dirty="0">
                <a:latin typeface="Arial Black Regular"/>
              </a:rPr>
              <a:t> 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3098397-889C-C746-95CA-81EDF87335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3552" y="2863307"/>
            <a:ext cx="711930" cy="71193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DA7B198-ACAB-A545-B0F1-83CAED20F4EE}"/>
              </a:ext>
            </a:extLst>
          </p:cNvPr>
          <p:cNvSpPr/>
          <p:nvPr/>
        </p:nvSpPr>
        <p:spPr>
          <a:xfrm>
            <a:off x="3460971" y="4498372"/>
            <a:ext cx="2557093" cy="1281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If food loss and waste were a country, it’d be the 3th largest greenhouse gas emitter after China and the US.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3446031-5C90-9642-9B9B-702998EBB746}"/>
              </a:ext>
            </a:extLst>
          </p:cNvPr>
          <p:cNvSpPr/>
          <p:nvPr/>
        </p:nvSpPr>
        <p:spPr>
          <a:xfrm>
            <a:off x="6404443" y="3738033"/>
            <a:ext cx="2096078" cy="585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latin typeface="Arial Black Regular"/>
              </a:rPr>
              <a:t>NATURAL RESOURCES</a:t>
            </a:r>
          </a:p>
          <a:p>
            <a:pPr algn="ctr"/>
            <a:endParaRPr lang="en-US" b="1" dirty="0">
              <a:latin typeface="Arial Black Regular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379EC2A-9592-574A-B580-E16FFD7CE0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1171" y="2975410"/>
            <a:ext cx="762623" cy="762623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34CF078E-3F21-754B-B89C-A3FB870D4790}"/>
              </a:ext>
            </a:extLst>
          </p:cNvPr>
          <p:cNvSpPr/>
          <p:nvPr/>
        </p:nvSpPr>
        <p:spPr>
          <a:xfrm>
            <a:off x="6173936" y="4498371"/>
            <a:ext cx="2557093" cy="1281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Loss of water, oil and land.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18B852-9199-0C40-A973-FC75DFF08F4B}"/>
              </a:ext>
            </a:extLst>
          </p:cNvPr>
          <p:cNvSpPr/>
          <p:nvPr/>
        </p:nvSpPr>
        <p:spPr>
          <a:xfrm>
            <a:off x="9117408" y="3738033"/>
            <a:ext cx="2096078" cy="585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latin typeface="Arial Black Regular"/>
              </a:rPr>
              <a:t>BIO-DIVERSITY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7B3FFF76-A3A4-7B49-B065-DD8F635358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1144" y="2880917"/>
            <a:ext cx="688606" cy="688606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B416B417-287C-EF43-904E-E2D4EAF4A39D}"/>
              </a:ext>
            </a:extLst>
          </p:cNvPr>
          <p:cNvSpPr/>
          <p:nvPr/>
        </p:nvSpPr>
        <p:spPr>
          <a:xfrm>
            <a:off x="8886901" y="4498370"/>
            <a:ext cx="2557093" cy="1281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Land conversion to agriculture is one of the greatest threats to global biodiversity.</a:t>
            </a:r>
          </a:p>
        </p:txBody>
      </p:sp>
    </p:spTree>
    <p:extLst>
      <p:ext uri="{BB962C8B-B14F-4D97-AF65-F5344CB8AC3E}">
        <p14:creationId xmlns:p14="http://schemas.microsoft.com/office/powerpoint/2010/main" val="201953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6CC7BF-36C1-A94A-9244-580365AD69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t="9146" b="6480"/>
          <a:stretch/>
        </p:blipFill>
        <p:spPr>
          <a:xfrm>
            <a:off x="0" y="0"/>
            <a:ext cx="12192000" cy="6858000"/>
          </a:xfr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988136-B920-E942-BBDD-8A08DF79B618}"/>
              </a:ext>
            </a:extLst>
          </p:cNvPr>
          <p:cNvSpPr/>
          <p:nvPr/>
        </p:nvSpPr>
        <p:spPr>
          <a:xfrm>
            <a:off x="7905369" y="0"/>
            <a:ext cx="3705384" cy="6858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Arial Black Regular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DFA713E-0A42-574C-AF5A-A431425DCB65}"/>
              </a:ext>
            </a:extLst>
          </p:cNvPr>
          <p:cNvSpPr/>
          <p:nvPr/>
        </p:nvSpPr>
        <p:spPr>
          <a:xfrm>
            <a:off x="3343238" y="2849526"/>
            <a:ext cx="3449256" cy="3317358"/>
          </a:xfrm>
          <a:prstGeom prst="ellipse">
            <a:avLst/>
          </a:prstGeom>
          <a:solidFill>
            <a:srgbClr val="DF3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Arial Black Regular"/>
                <a:cs typeface="Arial" panose="020B0604020202020204" pitchFamily="34" charset="0"/>
              </a:rPr>
              <a:t>We all have this one bottle of maple syrup.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A534F2-CAE5-9148-988D-32A928AA268A}"/>
              </a:ext>
            </a:extLst>
          </p:cNvPr>
          <p:cNvSpPr/>
          <p:nvPr/>
        </p:nvSpPr>
        <p:spPr>
          <a:xfrm>
            <a:off x="1087009" y="725572"/>
            <a:ext cx="2865676" cy="2865676"/>
          </a:xfrm>
          <a:prstGeom prst="ellipse">
            <a:avLst/>
          </a:prstGeom>
          <a:solidFill>
            <a:srgbClr val="DF379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 Black Regular"/>
                <a:cs typeface="Arial" panose="020B0604020202020204" pitchFamily="34" charset="0"/>
              </a:rPr>
              <a:t>30-50% food is thrown away by the purchaser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4A6965-9428-0B41-81DA-F3EB26CA3240}"/>
              </a:ext>
            </a:extLst>
          </p:cNvPr>
          <p:cNvCxnSpPr/>
          <p:nvPr/>
        </p:nvCxnSpPr>
        <p:spPr>
          <a:xfrm>
            <a:off x="9611833" y="4827181"/>
            <a:ext cx="1509823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24434A9-307B-F14B-BE36-806C125E1AB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9319770" y="1289047"/>
            <a:ext cx="876582" cy="87658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3D0694-F995-924D-9109-1992EB661688}"/>
              </a:ext>
            </a:extLst>
          </p:cNvPr>
          <p:cNvCxnSpPr>
            <a:cxnSpLocks/>
          </p:cNvCxnSpPr>
          <p:nvPr/>
        </p:nvCxnSpPr>
        <p:spPr>
          <a:xfrm>
            <a:off x="8275675" y="5319823"/>
            <a:ext cx="1920677" cy="0"/>
          </a:xfrm>
          <a:prstGeom prst="line">
            <a:avLst/>
          </a:prstGeom>
          <a:ln w="635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A765C62-0851-D84B-8833-37E49A4C11A5}"/>
              </a:ext>
            </a:extLst>
          </p:cNvPr>
          <p:cNvSpPr/>
          <p:nvPr/>
        </p:nvSpPr>
        <p:spPr>
          <a:xfrm>
            <a:off x="8044940" y="2450200"/>
            <a:ext cx="3629608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latin typeface="Arial Black Regular"/>
              </a:rPr>
              <a:t>We believe that every piece of food in your kitchen has some serious potential.</a:t>
            </a:r>
          </a:p>
        </p:txBody>
      </p:sp>
    </p:spTree>
    <p:extLst>
      <p:ext uri="{BB962C8B-B14F-4D97-AF65-F5344CB8AC3E}">
        <p14:creationId xmlns:p14="http://schemas.microsoft.com/office/powerpoint/2010/main" val="4152166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47098B-408B-5A41-A971-CDD93DB1A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139" b="16234"/>
          <a:stretch/>
        </p:blipFill>
        <p:spPr>
          <a:xfrm>
            <a:off x="0" y="-1"/>
            <a:ext cx="12192000" cy="3129077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33899A7-CA8B-F747-A697-18F7029DE123}"/>
              </a:ext>
            </a:extLst>
          </p:cNvPr>
          <p:cNvSpPr/>
          <p:nvPr/>
        </p:nvSpPr>
        <p:spPr>
          <a:xfrm>
            <a:off x="20" y="302903"/>
            <a:ext cx="12191980" cy="13068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>
                <a:solidFill>
                  <a:schemeClr val="bg1"/>
                </a:solidFill>
                <a:latin typeface="Arial Black Regular"/>
                <a:cs typeface="Arial" panose="020B0604020202020204" pitchFamily="34" charset="0"/>
              </a:rPr>
              <a:t>      What		         does. 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AD2BE3C-5D16-6C42-98E2-A459F9AB72E3}"/>
              </a:ext>
            </a:extLst>
          </p:cNvPr>
          <p:cNvSpPr/>
          <p:nvPr/>
        </p:nvSpPr>
        <p:spPr>
          <a:xfrm>
            <a:off x="9365901" y="5525203"/>
            <a:ext cx="2340000" cy="1011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Easy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step-by-step recipes 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smart kitchen timer 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B85CB11-2BCD-624C-9E6B-E1D8518D25CC}"/>
              </a:ext>
            </a:extLst>
          </p:cNvPr>
          <p:cNvSpPr/>
          <p:nvPr/>
        </p:nvSpPr>
        <p:spPr>
          <a:xfrm>
            <a:off x="6405968" y="5525203"/>
            <a:ext cx="2340000" cy="1011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Grocery shopping li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 based on your selection.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D35762-E94F-5444-BE80-DE43578FD1CA}"/>
              </a:ext>
            </a:extLst>
          </p:cNvPr>
          <p:cNvSpPr/>
          <p:nvPr/>
        </p:nvSpPr>
        <p:spPr>
          <a:xfrm>
            <a:off x="486100" y="5525203"/>
            <a:ext cx="2340000" cy="1011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Efficient meal planning with </a:t>
            </a:r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ingredient memor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0E4DA5-E7E1-AE41-B7DA-592AA3C745A3}"/>
              </a:ext>
            </a:extLst>
          </p:cNvPr>
          <p:cNvSpPr/>
          <p:nvPr/>
        </p:nvSpPr>
        <p:spPr>
          <a:xfrm>
            <a:off x="3446034" y="5525203"/>
            <a:ext cx="2340000" cy="101119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Personalized</a:t>
            </a:r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meal suggestions for specific  amount of days.</a:t>
            </a:r>
          </a:p>
        </p:txBody>
      </p:sp>
      <p:sp>
        <p:nvSpPr>
          <p:cNvPr id="12" name="Hexagon 11">
            <a:extLst>
              <a:ext uri="{FF2B5EF4-FFF2-40B4-BE49-F238E27FC236}">
                <a16:creationId xmlns:a16="http://schemas.microsoft.com/office/drawing/2014/main" id="{DC4EC4CF-3817-8744-9484-E9331C8AAAF4}"/>
              </a:ext>
            </a:extLst>
          </p:cNvPr>
          <p:cNvSpPr/>
          <p:nvPr/>
        </p:nvSpPr>
        <p:spPr>
          <a:xfrm>
            <a:off x="764443" y="3585916"/>
            <a:ext cx="1967413" cy="1693469"/>
          </a:xfrm>
          <a:prstGeom prst="hexagon">
            <a:avLst/>
          </a:prstGeom>
          <a:noFill/>
          <a:ln w="38100">
            <a:solidFill>
              <a:srgbClr val="DF3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exagon 12">
            <a:extLst>
              <a:ext uri="{FF2B5EF4-FFF2-40B4-BE49-F238E27FC236}">
                <a16:creationId xmlns:a16="http://schemas.microsoft.com/office/drawing/2014/main" id="{FA9E5EEC-48DD-664F-AEA2-95315AEF7E1B}"/>
              </a:ext>
            </a:extLst>
          </p:cNvPr>
          <p:cNvSpPr/>
          <p:nvPr/>
        </p:nvSpPr>
        <p:spPr>
          <a:xfrm>
            <a:off x="3663010" y="3585916"/>
            <a:ext cx="1967413" cy="1693469"/>
          </a:xfrm>
          <a:prstGeom prst="hexagon">
            <a:avLst/>
          </a:prstGeom>
          <a:noFill/>
          <a:ln w="38100">
            <a:solidFill>
              <a:srgbClr val="DF3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FB83965-C42F-054F-9859-43AF29D93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79" y="3329440"/>
            <a:ext cx="2014577" cy="2014577"/>
          </a:xfrm>
          <a:prstGeom prst="rect">
            <a:avLst/>
          </a:prstGeom>
        </p:spPr>
      </p:pic>
      <p:sp>
        <p:nvSpPr>
          <p:cNvPr id="15" name="Hexagon 14">
            <a:extLst>
              <a:ext uri="{FF2B5EF4-FFF2-40B4-BE49-F238E27FC236}">
                <a16:creationId xmlns:a16="http://schemas.microsoft.com/office/drawing/2014/main" id="{6F165D10-8C21-3C48-B6A9-ECE77F3CA52F}"/>
              </a:ext>
            </a:extLst>
          </p:cNvPr>
          <p:cNvSpPr/>
          <p:nvPr/>
        </p:nvSpPr>
        <p:spPr>
          <a:xfrm>
            <a:off x="6561577" y="3585916"/>
            <a:ext cx="1967413" cy="1693469"/>
          </a:xfrm>
          <a:prstGeom prst="hexagon">
            <a:avLst/>
          </a:prstGeom>
          <a:noFill/>
          <a:ln w="38100">
            <a:solidFill>
              <a:srgbClr val="DF3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Hexagon 15">
            <a:extLst>
              <a:ext uri="{FF2B5EF4-FFF2-40B4-BE49-F238E27FC236}">
                <a16:creationId xmlns:a16="http://schemas.microsoft.com/office/drawing/2014/main" id="{3DA38371-4177-3646-92C2-DDD16446703A}"/>
              </a:ext>
            </a:extLst>
          </p:cNvPr>
          <p:cNvSpPr/>
          <p:nvPr/>
        </p:nvSpPr>
        <p:spPr>
          <a:xfrm>
            <a:off x="9460144" y="3585916"/>
            <a:ext cx="1967413" cy="1693469"/>
          </a:xfrm>
          <a:prstGeom prst="hexagon">
            <a:avLst/>
          </a:prstGeom>
          <a:noFill/>
          <a:ln w="38100">
            <a:solidFill>
              <a:srgbClr val="DF37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517A77D-C36E-7B4F-AB3A-3A112766A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6227" y="3393529"/>
            <a:ext cx="1886400" cy="1886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5E1798D-6E09-6140-9BC1-BC935C8149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8657" y="3489450"/>
            <a:ext cx="1886400" cy="18864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9A879C1-123E-2F4D-8C6C-BCE20EA9A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6831" y="3304500"/>
            <a:ext cx="1886400" cy="18864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85A36C8-B050-2642-901D-B9EC762D69EB}"/>
              </a:ext>
            </a:extLst>
          </p:cNvPr>
          <p:cNvSpPr/>
          <p:nvPr/>
        </p:nvSpPr>
        <p:spPr>
          <a:xfrm>
            <a:off x="726908" y="2436331"/>
            <a:ext cx="10738184" cy="6582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dirty="0" err="1">
                <a:solidFill>
                  <a:schemeClr val="tx1"/>
                </a:solidFill>
                <a:latin typeface="Arial Black Regular"/>
                <a:cs typeface="Arial" panose="020B0604020202020204" pitchFamily="34" charset="0"/>
              </a:rPr>
              <a:t>FOODMatters</a:t>
            </a:r>
            <a:r>
              <a:rPr lang="en-US" sz="2000" b="1" dirty="0">
                <a:solidFill>
                  <a:schemeClr val="tx1"/>
                </a:solidFill>
                <a:latin typeface="Arial Black Regular"/>
                <a:cs typeface="Arial" panose="020B0604020202020204" pitchFamily="34" charset="0"/>
              </a:rPr>
              <a:t> generates a meal plan for a specific period of time with bulk-bought ingredients that will be completely used.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DAAFF16-95AE-244D-B9EB-66457EF31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4427" y="602577"/>
            <a:ext cx="1867314" cy="707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535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EE92CB-AA51-6549-B4F1-C66ADB51F9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rcRect t="16357"/>
          <a:stretch/>
        </p:blipFill>
        <p:spPr>
          <a:xfrm>
            <a:off x="0" y="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467875A-0C14-B946-8EF0-F05D25D2F392}"/>
              </a:ext>
            </a:extLst>
          </p:cNvPr>
          <p:cNvSpPr/>
          <p:nvPr/>
        </p:nvSpPr>
        <p:spPr>
          <a:xfrm>
            <a:off x="0" y="0"/>
            <a:ext cx="2545080" cy="6858000"/>
          </a:xfrm>
          <a:prstGeom prst="rect">
            <a:avLst/>
          </a:prstGeom>
          <a:solidFill>
            <a:srgbClr val="DF3792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 Black Regular"/>
                <a:cs typeface="Arial" panose="020B0604020202020204" pitchFamily="34" charset="0"/>
              </a:rPr>
              <a:t>User benefits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7B491-BFA8-5142-96EF-55CB6714D484}"/>
              </a:ext>
            </a:extLst>
          </p:cNvPr>
          <p:cNvSpPr/>
          <p:nvPr/>
        </p:nvSpPr>
        <p:spPr>
          <a:xfrm>
            <a:off x="2545112" y="0"/>
            <a:ext cx="3215633" cy="2286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 Black Regular"/>
                <a:cs typeface="Arial" panose="020B0604020202020204" pitchFamily="34" charset="0"/>
              </a:rPr>
              <a:t>Avoid throwing away food: save money and avoid food waste.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96B5470-EDDC-3A4D-A789-18F9AFEA1C48}"/>
              </a:ext>
            </a:extLst>
          </p:cNvPr>
          <p:cNvSpPr/>
          <p:nvPr/>
        </p:nvSpPr>
        <p:spPr>
          <a:xfrm>
            <a:off x="2545080" y="4572000"/>
            <a:ext cx="3215633" cy="2286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 Black Regular"/>
                <a:cs typeface="Arial" panose="020B0604020202020204" pitchFamily="34" charset="0"/>
              </a:rPr>
              <a:t>Only use limited time for grocery shopping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8B328D-DF22-6F4E-A312-540A69B6C142}"/>
              </a:ext>
            </a:extLst>
          </p:cNvPr>
          <p:cNvSpPr/>
          <p:nvPr/>
        </p:nvSpPr>
        <p:spPr>
          <a:xfrm>
            <a:off x="5760671" y="2285990"/>
            <a:ext cx="3215633" cy="2286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  <a:latin typeface="Arial Black Regular"/>
                <a:cs typeface="Arial" panose="020B0604020202020204" pitchFamily="34" charset="0"/>
              </a:rPr>
              <a:t>Fast and easy cooking with step-by-step recipes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9F8C292-2871-BC44-9D58-6A62DB609259}"/>
              </a:ext>
            </a:extLst>
          </p:cNvPr>
          <p:cNvSpPr/>
          <p:nvPr/>
        </p:nvSpPr>
        <p:spPr>
          <a:xfrm>
            <a:off x="8976187" y="0"/>
            <a:ext cx="3215633" cy="2286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rial Black Regular"/>
                <a:cs typeface="Arial" panose="020B0604020202020204" pitchFamily="34" charset="0"/>
              </a:rPr>
              <a:t>Discover new recipes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9F63D05-0B7A-8B4E-84E1-0127493024E2}"/>
              </a:ext>
            </a:extLst>
          </p:cNvPr>
          <p:cNvSpPr/>
          <p:nvPr/>
        </p:nvSpPr>
        <p:spPr>
          <a:xfrm>
            <a:off x="8976156" y="4572000"/>
            <a:ext cx="3215633" cy="2286000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solidFill>
                  <a:schemeClr val="tx1"/>
                </a:solidFill>
                <a:latin typeface="Arial Black Regular"/>
                <a:cs typeface="Arial" panose="020B0604020202020204" pitchFamily="34" charset="0"/>
              </a:rPr>
              <a:t>Buy products in bulk</a:t>
            </a:r>
          </a:p>
        </p:txBody>
      </p:sp>
    </p:spTree>
    <p:extLst>
      <p:ext uri="{BB962C8B-B14F-4D97-AF65-F5344CB8AC3E}">
        <p14:creationId xmlns:p14="http://schemas.microsoft.com/office/powerpoint/2010/main" val="24581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08B9F81-BC92-8A44-A14A-CFDFD90CDD09}"/>
              </a:ext>
            </a:extLst>
          </p:cNvPr>
          <p:cNvSpPr/>
          <p:nvPr/>
        </p:nvSpPr>
        <p:spPr>
          <a:xfrm>
            <a:off x="0" y="1547446"/>
            <a:ext cx="12192000" cy="3622431"/>
          </a:xfrm>
          <a:prstGeom prst="rect">
            <a:avLst/>
          </a:prstGeom>
          <a:solidFill>
            <a:schemeClr val="bg2">
              <a:alpha val="6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 Black Regular"/>
              <a:cs typeface="Arial" panose="020B0604020202020204" pitchFamily="34" charset="0"/>
            </a:endParaRPr>
          </a:p>
        </p:txBody>
      </p:sp>
      <p:pic>
        <p:nvPicPr>
          <p:cNvPr id="15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F5E77A-ED10-0C4D-AA82-1F5AB4A95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754" y="2048951"/>
            <a:ext cx="4125352" cy="27600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FUTURE FEATURES.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D4A45-14A9-4342-81E4-9BEB7707E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5584" y="1547446"/>
            <a:ext cx="4521073" cy="3622431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Additional </a:t>
            </a: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dietary preferences </a:t>
            </a:r>
            <a:r>
              <a:rPr lang="en-US" sz="2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vegan, vegetarian, low-carb) and allergies.</a:t>
            </a:r>
          </a:p>
          <a:p>
            <a:pPr marL="0" indent="0">
              <a:buNone/>
            </a:pPr>
            <a:endParaRPr lang="en-US" sz="22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Refrigerator feature </a:t>
            </a:r>
            <a:r>
              <a:rPr lang="en-US" sz="2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manually add food for recipe suggestions</a:t>
            </a:r>
          </a:p>
          <a:p>
            <a:pPr marL="0" indent="0">
              <a:buNone/>
            </a:pPr>
            <a:endParaRPr lang="en-US" sz="2200" b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Integration with home delivery services (e.g. </a:t>
            </a:r>
            <a:r>
              <a:rPr lang="en-US" sz="2200" b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Coop@home</a:t>
            </a:r>
            <a:r>
              <a:rPr lang="en-US" sz="2200" b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FCE9AA-435E-B947-93A1-44A08100A1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21" y="1729758"/>
            <a:ext cx="471748" cy="47174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DE7DF1F-F90F-714C-88B8-53D0F8C60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21" y="3193126"/>
            <a:ext cx="471748" cy="47174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A420073-8347-2747-858D-D2E4C7492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821" y="4370038"/>
            <a:ext cx="471748" cy="47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2133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F40FEF-B2C3-8C46-A184-0498BEC8D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grayscl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rcRect l="2876" t="9891" r="2190" b="18265"/>
          <a:stretch/>
        </p:blipFill>
        <p:spPr>
          <a:xfrm>
            <a:off x="0" y="0"/>
            <a:ext cx="12192000" cy="691985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AB4B0DC-0843-634C-90D1-4A235FA2BBB8}"/>
              </a:ext>
            </a:extLst>
          </p:cNvPr>
          <p:cNvSpPr/>
          <p:nvPr/>
        </p:nvSpPr>
        <p:spPr>
          <a:xfrm>
            <a:off x="-5868" y="4859279"/>
            <a:ext cx="12197868" cy="1189829"/>
          </a:xfrm>
          <a:prstGeom prst="rect">
            <a:avLst/>
          </a:prstGeom>
          <a:solidFill>
            <a:srgbClr val="FFFFFF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latin typeface="Arial Black Regular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CACF29-3B3C-8D4B-931C-95624DE3C0D3}"/>
              </a:ext>
            </a:extLst>
          </p:cNvPr>
          <p:cNvSpPr/>
          <p:nvPr/>
        </p:nvSpPr>
        <p:spPr>
          <a:xfrm>
            <a:off x="457194" y="5627076"/>
            <a:ext cx="8317523" cy="175845"/>
          </a:xfrm>
          <a:prstGeom prst="rect">
            <a:avLst/>
          </a:prstGeom>
          <a:solidFill>
            <a:srgbClr val="DF37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chemeClr val="tx1"/>
              </a:solidFill>
              <a:latin typeface="Arial Black Regular"/>
              <a:cs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8EFB0D-DBFB-394D-B89D-7AE8920EC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241" y="4859280"/>
            <a:ext cx="10515600" cy="1325563"/>
          </a:xfrm>
        </p:spPr>
        <p:txBody>
          <a:bodyPr anchor="ctr"/>
          <a:lstStyle/>
          <a:p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5830007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d Violet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</TotalTime>
  <Words>247</Words>
  <Application>Microsoft Macintosh PowerPoint</Application>
  <PresentationFormat>Widescreen</PresentationFormat>
  <Paragraphs>41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Arial Black Regular</vt:lpstr>
      <vt:lpstr>Calibri</vt:lpstr>
      <vt:lpstr>Office Theme</vt:lpstr>
      <vt:lpstr>PowerPoint Presentation</vt:lpstr>
      <vt:lpstr>FOOD WASTE IS A BIG WASTE.</vt:lpstr>
      <vt:lpstr>PowerPoint Presentation</vt:lpstr>
      <vt:lpstr>PowerPoint Presentation</vt:lpstr>
      <vt:lpstr>PowerPoint Presentation</vt:lpstr>
      <vt:lpstr>FUTURE FEATURES.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Roberto Dries</dc:creator>
  <cp:lastModifiedBy>Roberto Dries</cp:lastModifiedBy>
  <cp:revision>36</cp:revision>
  <cp:lastPrinted>2018-09-08T11:55:23Z</cp:lastPrinted>
  <dcterms:created xsi:type="dcterms:W3CDTF">2018-09-08T06:31:37Z</dcterms:created>
  <dcterms:modified xsi:type="dcterms:W3CDTF">2018-09-08T22:08:56Z</dcterms:modified>
</cp:coreProperties>
</file>